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43891200" cy="38404800"/>
  <p:notesSz cx="6858000" cy="9144000"/>
  <p:defaultTextStyle>
    <a:defPPr>
      <a:defRPr lang="en-US"/>
    </a:defPPr>
    <a:lvl1pPr marL="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9286" autoAdjust="0"/>
  </p:normalViewPr>
  <p:slideViewPr>
    <p:cSldViewPr>
      <p:cViewPr>
        <p:scale>
          <a:sx n="42" d="100"/>
          <a:sy n="42" d="100"/>
        </p:scale>
        <p:origin x="-72" y="2382"/>
      </p:cViewPr>
      <p:guideLst>
        <p:guide orient="horz" pos="12096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media/image10.jpeg>
</file>

<file path=ppt/media/image11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53F1F1-7023-4E69-B731-15C1EBE198B8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685800"/>
            <a:ext cx="39179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0ED3A2-1D95-4146-B5B6-5D16D7D5C6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00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70025" y="685800"/>
            <a:ext cx="39179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0ED3A2-1D95-4146-B5B6-5D16D7D5C69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1930382"/>
            <a:ext cx="37307520" cy="8232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21762720"/>
            <a:ext cx="30723840" cy="98145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10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91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537976"/>
            <a:ext cx="9875520" cy="327685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537976"/>
            <a:ext cx="28895040" cy="327685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631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04186" y="7344578"/>
            <a:ext cx="13591277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342830" indent="-342830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922342" y="6392490"/>
            <a:ext cx="13573128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(click to add) INTRODUCTION or ABSTRACT</a:t>
            </a:r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5" hasCustomPrompt="1"/>
          </p:nvPr>
        </p:nvSpPr>
        <p:spPr>
          <a:xfrm>
            <a:off x="914400" y="1333502"/>
            <a:ext cx="4419600" cy="2933700"/>
          </a:xfrm>
          <a:prstGeom prst="rect">
            <a:avLst/>
          </a:prstGeom>
        </p:spPr>
        <p:txBody>
          <a:bodyPr lIns="91421" tIns="45710" rIns="91421" bIns="45710" anchor="ctr"/>
          <a:lstStyle>
            <a:lvl1pPr algn="ctr">
              <a:buNone/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8" name="Picture Placeholder 13"/>
          <p:cNvSpPr>
            <a:spLocks noGrp="1"/>
          </p:cNvSpPr>
          <p:nvPr>
            <p:ph type="pic" sz="quarter" idx="18" hasCustomPrompt="1"/>
          </p:nvPr>
        </p:nvSpPr>
        <p:spPr>
          <a:xfrm>
            <a:off x="38557200" y="1422402"/>
            <a:ext cx="4419600" cy="2933700"/>
          </a:xfrm>
          <a:prstGeom prst="rect">
            <a:avLst/>
          </a:prstGeom>
        </p:spPr>
        <p:txBody>
          <a:bodyPr lIns="91421" tIns="45710" rIns="91421" bIns="45710" anchor="ctr"/>
          <a:lstStyle>
            <a:lvl1pPr algn="ctr">
              <a:buNone/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22341" y="21280554"/>
            <a:ext cx="13592866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342830" indent="-342830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942083" y="20365930"/>
            <a:ext cx="13573123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(click to add)  OBJECTIVES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5154279" y="25194260"/>
            <a:ext cx="13571534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342830" indent="-342830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5154279" y="24251434"/>
            <a:ext cx="13571534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(click to add)  MATERIALS &amp; METHODS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5162219" y="7344578"/>
            <a:ext cx="13571534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342830" indent="-342830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5154279" y="6392490"/>
            <a:ext cx="13579474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(click to add)  RESULTS</a:t>
            </a:r>
            <a:endParaRPr 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9395746" y="6392490"/>
            <a:ext cx="1357602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(click to add)  CONCLUSIONS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29395746" y="7344578"/>
            <a:ext cx="13576027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342830" indent="-342830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29395746" y="20328472"/>
            <a:ext cx="1357602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(click to add)  REFERENCES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9390712" y="21183574"/>
            <a:ext cx="13581062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342830" indent="-342830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29395746" y="30208428"/>
            <a:ext cx="1357602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(click to add)  ACKNOWLEDGEMENTS  or  CONTACT</a:t>
            </a:r>
            <a:endParaRPr lang="en-US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29395743" y="31063536"/>
            <a:ext cx="13581062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342830" indent="-342830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71" name="Text Placeholder 5"/>
          <p:cNvSpPr>
            <a:spLocks noGrp="1"/>
          </p:cNvSpPr>
          <p:nvPr>
            <p:ph type="body" sz="quarter" idx="95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72" name="Text Placeholder 3"/>
          <p:cNvSpPr>
            <a:spLocks noGrp="1"/>
          </p:cNvSpPr>
          <p:nvPr>
            <p:ph type="body" sz="quarter" idx="107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73" name="Text Placeholder 3"/>
          <p:cNvSpPr>
            <a:spLocks noGrp="1"/>
          </p:cNvSpPr>
          <p:nvPr>
            <p:ph type="body" sz="quarter" idx="116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117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75" name="Text Placeholder 3"/>
          <p:cNvSpPr>
            <a:spLocks noGrp="1"/>
          </p:cNvSpPr>
          <p:nvPr>
            <p:ph type="body" sz="quarter" idx="118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76" name="Text Placeholder 3"/>
          <p:cNvSpPr>
            <a:spLocks noGrp="1"/>
          </p:cNvSpPr>
          <p:nvPr>
            <p:ph type="body" sz="quarter" idx="119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77" name="Text Placeholder 3"/>
          <p:cNvSpPr>
            <a:spLocks noGrp="1"/>
          </p:cNvSpPr>
          <p:nvPr>
            <p:ph type="body" sz="quarter" idx="120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78" name="Text Placeholder 3"/>
          <p:cNvSpPr>
            <a:spLocks noGrp="1"/>
          </p:cNvSpPr>
          <p:nvPr>
            <p:ph type="body" sz="quarter" idx="121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122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80" name="Text Placeholder 3"/>
          <p:cNvSpPr>
            <a:spLocks noGrp="1"/>
          </p:cNvSpPr>
          <p:nvPr>
            <p:ph type="body" sz="quarter" idx="123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81" name="Text Placeholder 3"/>
          <p:cNvSpPr>
            <a:spLocks noGrp="1"/>
          </p:cNvSpPr>
          <p:nvPr>
            <p:ph type="body" sz="quarter" idx="124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82" name="Text Placeholder 3"/>
          <p:cNvSpPr>
            <a:spLocks noGrp="1"/>
          </p:cNvSpPr>
          <p:nvPr>
            <p:ph type="body" sz="quarter" idx="125" hasCustomPrompt="1"/>
          </p:nvPr>
        </p:nvSpPr>
        <p:spPr>
          <a:xfrm>
            <a:off x="-13930308" y="23786352"/>
            <a:ext cx="13578840" cy="830900"/>
          </a:xfrm>
          <a:prstGeom prst="rect">
            <a:avLst/>
          </a:prstGeom>
        </p:spPr>
        <p:txBody>
          <a:bodyPr wrap="square" lIns="228552" tIns="228552" rIns="228552" bIns="228552">
            <a:spAutoFit/>
          </a:bodyPr>
          <a:lstStyle>
            <a:lvl1pPr marL="0" indent="0">
              <a:buNone/>
              <a:defRPr sz="2400" baseline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  <a:lvl2pPr marL="1485586" indent="-571378">
              <a:defRPr sz="2400">
                <a:latin typeface="Trebuchet MS" pitchFamily="34" charset="0"/>
              </a:defRPr>
            </a:lvl2pPr>
            <a:lvl3pPr marL="2056968" indent="-571378">
              <a:defRPr sz="2400">
                <a:latin typeface="Trebuchet MS" pitchFamily="34" charset="0"/>
              </a:defRPr>
            </a:lvl3pPr>
            <a:lvl4pPr marL="2685485" indent="-628517">
              <a:defRPr sz="2400">
                <a:latin typeface="Trebuchet MS" pitchFamily="34" charset="0"/>
              </a:defRPr>
            </a:lvl4pPr>
            <a:lvl5pPr marL="3142589" indent="-457104">
              <a:defRPr sz="2400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TEXT PLACEHOLDER</a:t>
            </a:r>
            <a:endParaRPr lang="en-US" dirty="0"/>
          </a:p>
        </p:txBody>
      </p:sp>
      <p:sp>
        <p:nvSpPr>
          <p:cNvPr id="83" name="Picture Placeholder 13"/>
          <p:cNvSpPr>
            <a:spLocks noGrp="1"/>
          </p:cNvSpPr>
          <p:nvPr>
            <p:ph type="pic" sz="quarter" idx="115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84" name="Picture Placeholder 13"/>
          <p:cNvSpPr>
            <a:spLocks noGrp="1"/>
          </p:cNvSpPr>
          <p:nvPr>
            <p:ph type="pic" sz="quarter" idx="126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85" name="Picture Placeholder 13"/>
          <p:cNvSpPr>
            <a:spLocks noGrp="1"/>
          </p:cNvSpPr>
          <p:nvPr>
            <p:ph type="pic" sz="quarter" idx="127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86" name="Picture Placeholder 13"/>
          <p:cNvSpPr>
            <a:spLocks noGrp="1"/>
          </p:cNvSpPr>
          <p:nvPr>
            <p:ph type="pic" sz="quarter" idx="128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87" name="Picture Placeholder 13"/>
          <p:cNvSpPr>
            <a:spLocks noGrp="1"/>
          </p:cNvSpPr>
          <p:nvPr>
            <p:ph type="pic" sz="quarter" idx="129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88" name="Picture Placeholder 13"/>
          <p:cNvSpPr>
            <a:spLocks noGrp="1"/>
          </p:cNvSpPr>
          <p:nvPr>
            <p:ph type="pic" sz="quarter" idx="130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89" name="Picture Placeholder 13"/>
          <p:cNvSpPr>
            <a:spLocks noGrp="1"/>
          </p:cNvSpPr>
          <p:nvPr>
            <p:ph type="pic" sz="quarter" idx="131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90" name="Picture Placeholder 13"/>
          <p:cNvSpPr>
            <a:spLocks noGrp="1"/>
          </p:cNvSpPr>
          <p:nvPr>
            <p:ph type="pic" sz="quarter" idx="132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91" name="Picture Placeholder 13"/>
          <p:cNvSpPr>
            <a:spLocks noGrp="1"/>
          </p:cNvSpPr>
          <p:nvPr>
            <p:ph type="pic" sz="quarter" idx="133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92" name="Picture Placeholder 13"/>
          <p:cNvSpPr>
            <a:spLocks noGrp="1"/>
          </p:cNvSpPr>
          <p:nvPr>
            <p:ph type="pic" sz="quarter" idx="134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93" name="Picture Placeholder 13"/>
          <p:cNvSpPr>
            <a:spLocks noGrp="1"/>
          </p:cNvSpPr>
          <p:nvPr>
            <p:ph type="pic" sz="quarter" idx="135" hasCustomPrompt="1"/>
          </p:nvPr>
        </p:nvSpPr>
        <p:spPr>
          <a:xfrm>
            <a:off x="-10917137" y="29241145"/>
            <a:ext cx="7909560" cy="5646794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/>
        </p:spPr>
        <p:txBody>
          <a:bodyPr lIns="91421" tIns="45710" rIns="91421" bIns="45710" anchor="ctr"/>
          <a:lstStyle>
            <a:lvl1pPr marL="0" indent="0" algn="ctr">
              <a:buNone/>
              <a:defRPr sz="3800" b="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PICTURE PLACEHOLDER</a:t>
            </a:r>
            <a:endParaRPr lang="en-US" dirty="0"/>
          </a:p>
        </p:txBody>
      </p:sp>
      <p:sp>
        <p:nvSpPr>
          <p:cNvPr id="94" name="Text Placeholder 5"/>
          <p:cNvSpPr>
            <a:spLocks noGrp="1"/>
          </p:cNvSpPr>
          <p:nvPr>
            <p:ph type="body" sz="quarter" idx="136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95" name="Text Placeholder 5"/>
          <p:cNvSpPr>
            <a:spLocks noGrp="1"/>
          </p:cNvSpPr>
          <p:nvPr>
            <p:ph type="body" sz="quarter" idx="137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96" name="Text Placeholder 5"/>
          <p:cNvSpPr>
            <a:spLocks noGrp="1"/>
          </p:cNvSpPr>
          <p:nvPr>
            <p:ph type="body" sz="quarter" idx="138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97" name="Text Placeholder 5"/>
          <p:cNvSpPr>
            <a:spLocks noGrp="1"/>
          </p:cNvSpPr>
          <p:nvPr>
            <p:ph type="body" sz="quarter" idx="139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98" name="Text Placeholder 5"/>
          <p:cNvSpPr>
            <a:spLocks noGrp="1"/>
          </p:cNvSpPr>
          <p:nvPr>
            <p:ph type="body" sz="quarter" idx="140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99" name="Text Placeholder 5"/>
          <p:cNvSpPr>
            <a:spLocks noGrp="1"/>
          </p:cNvSpPr>
          <p:nvPr>
            <p:ph type="body" sz="quarter" idx="141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100" name="Text Placeholder 5"/>
          <p:cNvSpPr>
            <a:spLocks noGrp="1"/>
          </p:cNvSpPr>
          <p:nvPr>
            <p:ph type="body" sz="quarter" idx="142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101" name="Text Placeholder 5"/>
          <p:cNvSpPr>
            <a:spLocks noGrp="1"/>
          </p:cNvSpPr>
          <p:nvPr>
            <p:ph type="body" sz="quarter" idx="143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102" name="Text Placeholder 5"/>
          <p:cNvSpPr>
            <a:spLocks noGrp="1"/>
          </p:cNvSpPr>
          <p:nvPr>
            <p:ph type="body" sz="quarter" idx="144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103" name="Text Placeholder 5"/>
          <p:cNvSpPr>
            <a:spLocks noGrp="1"/>
          </p:cNvSpPr>
          <p:nvPr>
            <p:ph type="body" sz="quarter" idx="145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104" name="Text Placeholder 5"/>
          <p:cNvSpPr>
            <a:spLocks noGrp="1"/>
          </p:cNvSpPr>
          <p:nvPr>
            <p:ph type="body" sz="quarter" idx="146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105" name="Text Placeholder 5"/>
          <p:cNvSpPr>
            <a:spLocks noGrp="1"/>
          </p:cNvSpPr>
          <p:nvPr>
            <p:ph type="body" sz="quarter" idx="147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106" name="Text Placeholder 5"/>
          <p:cNvSpPr>
            <a:spLocks noGrp="1"/>
          </p:cNvSpPr>
          <p:nvPr>
            <p:ph type="body" sz="quarter" idx="148" hasCustomPrompt="1"/>
          </p:nvPr>
        </p:nvSpPr>
        <p:spPr>
          <a:xfrm>
            <a:off x="-13906855" y="19926066"/>
            <a:ext cx="13555387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107" name="Text Placeholder 5"/>
          <p:cNvSpPr>
            <a:spLocks noGrp="1"/>
          </p:cNvSpPr>
          <p:nvPr>
            <p:ph type="body" sz="quarter" idx="149" hasCustomPrompt="1"/>
          </p:nvPr>
        </p:nvSpPr>
        <p:spPr>
          <a:xfrm>
            <a:off x="-13906858" y="19926066"/>
            <a:ext cx="13569696" cy="769403"/>
          </a:xfrm>
          <a:prstGeom prst="rect">
            <a:avLst/>
          </a:prstGeom>
          <a:noFill/>
        </p:spPr>
        <p:txBody>
          <a:bodyPr wrap="square" lIns="91421" tIns="91421" rIns="91421" bIns="91421" anchor="ctr" anchorCtr="0">
            <a:spAutoFit/>
          </a:bodyPr>
          <a:lstStyle>
            <a:lvl1pPr algn="ctr">
              <a:buNone/>
              <a:defRPr sz="3800" b="1" u="sng" baseline="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SECTION HEADER PLACEHOLDER</a:t>
            </a:r>
            <a:endParaRPr lang="en-US" dirty="0"/>
          </a:p>
        </p:txBody>
      </p:sp>
      <p:sp>
        <p:nvSpPr>
          <p:cNvPr id="64" name="Text Placeholder 76"/>
          <p:cNvSpPr>
            <a:spLocks noGrp="1"/>
          </p:cNvSpPr>
          <p:nvPr>
            <p:ph type="body" sz="quarter" idx="150" hasCustomPrompt="1"/>
          </p:nvPr>
        </p:nvSpPr>
        <p:spPr>
          <a:xfrm>
            <a:off x="5932593" y="3947938"/>
            <a:ext cx="31998970" cy="1493520"/>
          </a:xfrm>
          <a:prstGeom prst="rect">
            <a:avLst/>
          </a:prstGeom>
        </p:spPr>
        <p:txBody>
          <a:bodyPr lIns="91426" tIns="45710" rIns="91426" bIns="45710">
            <a:normAutofit/>
          </a:bodyPr>
          <a:lstStyle>
            <a:lvl1pPr algn="ctr">
              <a:buFontTx/>
              <a:buNone/>
              <a:defRPr sz="5800">
                <a:solidFill>
                  <a:schemeClr val="bg1"/>
                </a:solidFill>
                <a:latin typeface="+mj-lt"/>
              </a:defRPr>
            </a:lvl1pPr>
            <a:lvl2pPr>
              <a:buFontTx/>
              <a:buNone/>
              <a:defRPr sz="7200"/>
            </a:lvl2pPr>
            <a:lvl3pPr>
              <a:buFontTx/>
              <a:buNone/>
              <a:defRPr sz="7200"/>
            </a:lvl3pPr>
            <a:lvl4pPr>
              <a:buFontTx/>
              <a:buNone/>
              <a:defRPr sz="7200"/>
            </a:lvl4pPr>
            <a:lvl5pPr>
              <a:buFontTx/>
              <a:buNone/>
              <a:defRPr sz="7200"/>
            </a:lvl5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65" name="Text Placeholder 76"/>
          <p:cNvSpPr>
            <a:spLocks noGrp="1"/>
          </p:cNvSpPr>
          <p:nvPr>
            <p:ph type="body" sz="quarter" idx="151" hasCustomPrompt="1"/>
          </p:nvPr>
        </p:nvSpPr>
        <p:spPr>
          <a:xfrm>
            <a:off x="5932593" y="2454418"/>
            <a:ext cx="31998970" cy="1493520"/>
          </a:xfrm>
          <a:prstGeom prst="rect">
            <a:avLst/>
          </a:prstGeom>
        </p:spPr>
        <p:txBody>
          <a:bodyPr lIns="91426" tIns="45710" rIns="91426" bIns="45710" anchor="t" anchorCtr="1">
            <a:normAutofit/>
          </a:bodyPr>
          <a:lstStyle>
            <a:lvl1pPr algn="ctr">
              <a:buFontTx/>
              <a:buNone/>
              <a:defRPr sz="8600">
                <a:solidFill>
                  <a:schemeClr val="bg1"/>
                </a:solidFill>
                <a:latin typeface="+mj-lt"/>
              </a:defRPr>
            </a:lvl1pPr>
            <a:lvl2pPr>
              <a:buFontTx/>
              <a:buNone/>
              <a:defRPr sz="7200"/>
            </a:lvl2pPr>
            <a:lvl3pPr>
              <a:buFontTx/>
              <a:buNone/>
              <a:defRPr sz="7200"/>
            </a:lvl3pPr>
            <a:lvl4pPr>
              <a:buFontTx/>
              <a:buNone/>
              <a:defRPr sz="7200"/>
            </a:lvl4pPr>
            <a:lvl5pPr>
              <a:buFontTx/>
              <a:buNone/>
              <a:defRPr sz="7200"/>
            </a:lvl5pPr>
          </a:lstStyle>
          <a:p>
            <a:pPr lvl="0"/>
            <a:r>
              <a:rPr lang="en-US" dirty="0" smtClean="0"/>
              <a:t>Click here to add authors</a:t>
            </a:r>
            <a:endParaRPr lang="en-US" dirty="0"/>
          </a:p>
        </p:txBody>
      </p:sp>
      <p:sp>
        <p:nvSpPr>
          <p:cNvPr id="66" name="Text Placeholder 76"/>
          <p:cNvSpPr>
            <a:spLocks noGrp="1"/>
          </p:cNvSpPr>
          <p:nvPr>
            <p:ph type="body" sz="quarter" idx="153" hasCustomPrompt="1"/>
          </p:nvPr>
        </p:nvSpPr>
        <p:spPr>
          <a:xfrm>
            <a:off x="5932593" y="543453"/>
            <a:ext cx="31998970" cy="1910966"/>
          </a:xfrm>
          <a:prstGeom prst="rect">
            <a:avLst/>
          </a:prstGeom>
        </p:spPr>
        <p:txBody>
          <a:bodyPr lIns="91426" tIns="45710" rIns="91426" bIns="45710" anchor="t" anchorCtr="1">
            <a:normAutofit/>
          </a:bodyPr>
          <a:lstStyle>
            <a:lvl1pPr algn="ctr">
              <a:buFontTx/>
              <a:buNone/>
              <a:defRPr sz="11500">
                <a:solidFill>
                  <a:schemeClr val="bg1"/>
                </a:solidFill>
                <a:latin typeface="+mj-lt"/>
              </a:defRPr>
            </a:lvl1pPr>
            <a:lvl2pPr>
              <a:buFontTx/>
              <a:buNone/>
              <a:defRPr sz="7200"/>
            </a:lvl2pPr>
            <a:lvl3pPr>
              <a:buFontTx/>
              <a:buNone/>
              <a:defRPr sz="7200"/>
            </a:lvl3pPr>
            <a:lvl4pPr>
              <a:buFontTx/>
              <a:buNone/>
              <a:defRPr sz="7200"/>
            </a:lvl4pPr>
            <a:lvl5pPr>
              <a:buFontTx/>
              <a:buNone/>
              <a:defRPr sz="7200"/>
            </a:lvl5pPr>
          </a:lstStyle>
          <a:p>
            <a:pPr lvl="0"/>
            <a:r>
              <a:rPr lang="en-US" dirty="0" smtClean="0"/>
              <a:t>Click here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9055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4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4678642"/>
            <a:ext cx="37307520" cy="762762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6277596"/>
            <a:ext cx="37307520" cy="840104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97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8961124"/>
            <a:ext cx="19385280" cy="2534539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8961124"/>
            <a:ext cx="19385280" cy="2534539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70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8596632"/>
            <a:ext cx="19392902" cy="358266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2179300"/>
            <a:ext cx="19392902" cy="2212721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8596632"/>
            <a:ext cx="19400520" cy="358266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2179300"/>
            <a:ext cx="19400520" cy="2212721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27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287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42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529080"/>
            <a:ext cx="14439902" cy="650748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529084"/>
            <a:ext cx="24536400" cy="3277743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8036564"/>
            <a:ext cx="14439902" cy="2626995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13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6883360"/>
            <a:ext cx="26334720" cy="317373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3431540"/>
            <a:ext cx="26334720" cy="2304288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30057092"/>
            <a:ext cx="26334720" cy="450722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01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0">
              <a:schemeClr val="tx2"/>
            </a:gs>
            <a:gs pos="100000">
              <a:schemeClr val="accent1">
                <a:tint val="23500"/>
                <a:satMod val="16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537972"/>
            <a:ext cx="39502080" cy="64008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8961124"/>
            <a:ext cx="39502080" cy="2534539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5595562"/>
            <a:ext cx="10241280" cy="20447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15902-AC17-45A0-8281-0783BBC39237}" type="datetimeFigureOut">
              <a:rPr lang="en-US" smtClean="0"/>
              <a:pPr/>
              <a:t>3/3/2013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5595562"/>
            <a:ext cx="13898880" cy="20447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5595562"/>
            <a:ext cx="10241280" cy="20447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12F70-2E7C-44C9-97E1-5024CB7402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7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38912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4389120" rtl="0" eaLnBrk="1" latinLnBrk="0" hangingPunct="1">
        <a:spcBef>
          <a:spcPct val="20000"/>
        </a:spcBef>
        <a:buFont typeface="Arial" pitchFamily="34" charset="0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4389120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spcBef>
          <a:spcPct val="20000"/>
        </a:spcBef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oleObject" Target="../embeddings/oleObject2.bin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png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12.xml"/><Relationship Id="rId16" Type="http://schemas.openxmlformats.org/officeDocument/2006/relationships/image" Target="../media/image11.jpeg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jpeg"/><Relationship Id="rId11" Type="http://schemas.openxmlformats.org/officeDocument/2006/relationships/oleObject" Target="../embeddings/oleObject1.bin"/><Relationship Id="rId5" Type="http://schemas.openxmlformats.org/officeDocument/2006/relationships/image" Target="../media/image4.jpeg"/><Relationship Id="rId15" Type="http://schemas.openxmlformats.org/officeDocument/2006/relationships/image" Target="../media/image10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36"/>
          <p:cNvSpPr>
            <a:spLocks noChangeArrowheads="1"/>
          </p:cNvSpPr>
          <p:nvPr/>
        </p:nvSpPr>
        <p:spPr bwMode="auto">
          <a:xfrm>
            <a:off x="0" y="2"/>
            <a:ext cx="43891200" cy="5600700"/>
          </a:xfrm>
          <a:prstGeom prst="rect">
            <a:avLst/>
          </a:prstGeom>
          <a:solidFill>
            <a:srgbClr val="738AC8">
              <a:lumMod val="75000"/>
            </a:srgbClr>
          </a:solidFill>
          <a:ln w="9525">
            <a:solidFill>
              <a:sysClr val="windowText" lastClr="000000"/>
            </a:solidFill>
            <a:miter lim="800000"/>
            <a:headEnd/>
            <a:tailEnd/>
          </a:ln>
          <a:effectLst/>
        </p:spPr>
        <p:txBody>
          <a:bodyPr wrap="none" lIns="91421" tIns="45710" rIns="91421" bIns="4571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2" name="Rounded Rectangle 91"/>
          <p:cNvSpPr/>
          <p:nvPr/>
        </p:nvSpPr>
        <p:spPr>
          <a:xfrm>
            <a:off x="922342" y="6290691"/>
            <a:ext cx="13577438" cy="31192790"/>
          </a:xfrm>
          <a:prstGeom prst="roundRect">
            <a:avLst>
              <a:gd name="adj" fmla="val 5862"/>
            </a:avLst>
          </a:prstGeom>
          <a:gradFill>
            <a:gsLst>
              <a:gs pos="0">
                <a:srgbClr val="CDD2DE"/>
              </a:gs>
              <a:gs pos="0">
                <a:srgbClr val="4E5B6F">
                  <a:lumMod val="40000"/>
                  <a:lumOff val="60000"/>
                </a:srgbClr>
              </a:gs>
              <a:gs pos="100000">
                <a:srgbClr val="F3F5FA"/>
              </a:gs>
            </a:gsLst>
            <a:lin ang="16200000" scaled="1"/>
          </a:gradFill>
          <a:ln w="25400" cap="flat" cmpd="sng" algn="ctr">
            <a:solidFill>
              <a:srgbClr val="738AC8">
                <a:lumMod val="50000"/>
                <a:alpha val="58000"/>
              </a:srgbClr>
            </a:solidFill>
            <a:prstDash val="solid"/>
          </a:ln>
          <a:effectLst/>
        </p:spPr>
        <p:txBody>
          <a:bodyPr lIns="91426" tIns="45710" rIns="91426" bIns="4571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15240000" y="6134101"/>
            <a:ext cx="13577438" cy="31192790"/>
          </a:xfrm>
          <a:prstGeom prst="roundRect">
            <a:avLst>
              <a:gd name="adj" fmla="val 5862"/>
            </a:avLst>
          </a:prstGeom>
          <a:gradFill>
            <a:gsLst>
              <a:gs pos="0">
                <a:srgbClr val="CDD2DE"/>
              </a:gs>
              <a:gs pos="0">
                <a:srgbClr val="4E5B6F">
                  <a:lumMod val="40000"/>
                  <a:lumOff val="60000"/>
                </a:srgbClr>
              </a:gs>
              <a:gs pos="100000">
                <a:srgbClr val="F3F5FA"/>
              </a:gs>
            </a:gsLst>
            <a:lin ang="16200000" scaled="1"/>
          </a:gradFill>
          <a:ln w="25400" cap="flat" cmpd="sng" algn="ctr">
            <a:solidFill>
              <a:srgbClr val="738AC8">
                <a:lumMod val="50000"/>
                <a:alpha val="58000"/>
              </a:srgbClr>
            </a:solidFill>
            <a:prstDash val="solid"/>
          </a:ln>
          <a:effectLst/>
        </p:spPr>
        <p:txBody>
          <a:bodyPr lIns="91426" tIns="45710" rIns="91426" bIns="4571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3" name="Rounded Rectangle 112"/>
          <p:cNvSpPr/>
          <p:nvPr/>
        </p:nvSpPr>
        <p:spPr>
          <a:xfrm>
            <a:off x="29386673" y="6019800"/>
            <a:ext cx="13577438" cy="31192790"/>
          </a:xfrm>
          <a:prstGeom prst="roundRect">
            <a:avLst>
              <a:gd name="adj" fmla="val 5862"/>
            </a:avLst>
          </a:prstGeom>
          <a:gradFill>
            <a:gsLst>
              <a:gs pos="0">
                <a:srgbClr val="CDD2DE"/>
              </a:gs>
              <a:gs pos="0">
                <a:srgbClr val="4E5B6F">
                  <a:lumMod val="40000"/>
                  <a:lumOff val="60000"/>
                </a:srgbClr>
              </a:gs>
              <a:gs pos="100000">
                <a:srgbClr val="F3F5FA"/>
              </a:gs>
            </a:gsLst>
            <a:lin ang="16200000" scaled="1"/>
          </a:gradFill>
          <a:ln w="25400" cap="flat" cmpd="sng" algn="ctr">
            <a:solidFill>
              <a:srgbClr val="738AC8">
                <a:lumMod val="50000"/>
                <a:alpha val="58000"/>
              </a:srgbClr>
            </a:solidFill>
            <a:prstDash val="solid"/>
          </a:ln>
          <a:effectLst/>
        </p:spPr>
        <p:txBody>
          <a:bodyPr lIns="91426" tIns="45710" rIns="91426" bIns="4571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Text Placeholder 39"/>
          <p:cNvSpPr>
            <a:spLocks noGrp="1"/>
          </p:cNvSpPr>
          <p:nvPr>
            <p:ph type="body" sz="quarter" idx="10"/>
          </p:nvPr>
        </p:nvSpPr>
        <p:spPr>
          <a:xfrm>
            <a:off x="914400" y="6911973"/>
            <a:ext cx="13727190" cy="2308227"/>
          </a:xfrm>
        </p:spPr>
        <p:txBody>
          <a:bodyPr/>
          <a:lstStyle/>
          <a:p>
            <a:r>
              <a:rPr lang="en-US" sz="4000" dirty="0" smtClean="0"/>
              <a:t>Investigate an inexpensive method of navigating a virtual environment with a Head-Mounted display (HMD) while maintaining  </a:t>
            </a: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good spatial awareness of the environment</a:t>
            </a:r>
          </a:p>
        </p:txBody>
      </p:sp>
      <p:sp>
        <p:nvSpPr>
          <p:cNvPr id="58" name="Text Placeholder 57"/>
          <p:cNvSpPr>
            <a:spLocks noGrp="1"/>
          </p:cNvSpPr>
          <p:nvPr>
            <p:ph type="body" sz="quarter" idx="11"/>
          </p:nvPr>
        </p:nvSpPr>
        <p:spPr>
          <a:xfrm>
            <a:off x="922342" y="6223217"/>
            <a:ext cx="13573128" cy="1107957"/>
          </a:xfrm>
        </p:spPr>
        <p:txBody>
          <a:bodyPr/>
          <a:lstStyle/>
          <a:p>
            <a:r>
              <a:rPr lang="en-US" sz="6000" smtClean="0"/>
              <a:t>Goal</a:t>
            </a:r>
            <a:endParaRPr lang="en-US" sz="6000" dirty="0"/>
          </a:p>
        </p:txBody>
      </p:sp>
      <p:sp>
        <p:nvSpPr>
          <p:cNvPr id="61" name="Text Placeholder 60"/>
          <p:cNvSpPr>
            <a:spLocks noGrp="1"/>
          </p:cNvSpPr>
          <p:nvPr>
            <p:ph type="body" sz="quarter" idx="19"/>
          </p:nvPr>
        </p:nvSpPr>
        <p:spPr>
          <a:xfrm>
            <a:off x="825406" y="23774400"/>
            <a:ext cx="13728795" cy="12772630"/>
          </a:xfrm>
        </p:spPr>
        <p:txBody>
          <a:bodyPr/>
          <a:lstStyle/>
          <a:p>
            <a:r>
              <a:rPr lang="en-US" sz="4000" dirty="0" smtClean="0"/>
              <a:t>Microsoft Kinect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Uses built in depth camera to track skeletal movement</a:t>
            </a:r>
          </a:p>
          <a:p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Our Method: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Detects a step when the user’s feet reach a certain threshold and translates the user forward at 1 m/s.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Problem using one Kinect:  only accurate in a 60° range</a:t>
            </a:r>
          </a:p>
          <a:p>
            <a:pPr lvl="1">
              <a:buFont typeface="Arial" pitchFamily="34" charset="0"/>
              <a:buChar char="•"/>
            </a:pPr>
            <a:endParaRPr lang="en-US" sz="4000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Arial" pitchFamily="34" charset="0"/>
              <a:buChar char="•"/>
            </a:pPr>
            <a:endParaRPr lang="en-US" sz="4000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Arial" pitchFamily="34" charset="0"/>
              <a:buChar char="•"/>
            </a:pPr>
            <a:endParaRPr lang="en-US" sz="4000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Arial" pitchFamily="34" charset="0"/>
              <a:buChar char="•"/>
            </a:pPr>
            <a:endParaRPr lang="en-US" sz="4000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Arial" pitchFamily="34" charset="0"/>
              <a:buChar char="•"/>
            </a:pPr>
            <a:endParaRPr lang="en-US" sz="4000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Arial" pitchFamily="34" charset="0"/>
              <a:buChar char="•"/>
            </a:pPr>
            <a:endParaRPr lang="en-US" sz="4000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Arial" pitchFamily="34" charset="0"/>
              <a:buChar char="•"/>
            </a:pPr>
            <a:endParaRPr lang="en-US" sz="4000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Solution: Use two Kinect </a:t>
            </a:r>
          </a:p>
          <a:p>
            <a:pPr lvl="1">
              <a:buNone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	systems 90° apart and </a:t>
            </a:r>
          </a:p>
          <a:p>
            <a:pPr lvl="1">
              <a:buNone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	alternate trackers during </a:t>
            </a:r>
          </a:p>
          <a:p>
            <a:pPr lvl="1">
              <a:buNone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	rotation</a:t>
            </a:r>
          </a:p>
        </p:txBody>
      </p:sp>
      <p:sp>
        <p:nvSpPr>
          <p:cNvPr id="64" name="Text Placeholder 63"/>
          <p:cNvSpPr>
            <a:spLocks noGrp="1"/>
          </p:cNvSpPr>
          <p:nvPr>
            <p:ph type="body" sz="quarter" idx="22"/>
          </p:nvPr>
        </p:nvSpPr>
        <p:spPr>
          <a:xfrm>
            <a:off x="29405266" y="17602200"/>
            <a:ext cx="13571534" cy="1015624"/>
          </a:xfrm>
        </p:spPr>
        <p:txBody>
          <a:bodyPr/>
          <a:lstStyle/>
          <a:p>
            <a:r>
              <a:rPr lang="en-US" sz="5400" dirty="0" smtClean="0"/>
              <a:t>Conclusions</a:t>
            </a:r>
            <a:endParaRPr lang="en-US" sz="5400" dirty="0"/>
          </a:p>
        </p:txBody>
      </p:sp>
      <p:sp>
        <p:nvSpPr>
          <p:cNvPr id="65" name="Text Placeholder 64"/>
          <p:cNvSpPr>
            <a:spLocks noGrp="1"/>
          </p:cNvSpPr>
          <p:nvPr>
            <p:ph type="body" sz="quarter" idx="23"/>
          </p:nvPr>
        </p:nvSpPr>
        <p:spPr>
          <a:xfrm>
            <a:off x="15181663" y="14531735"/>
            <a:ext cx="13561611" cy="3908665"/>
          </a:xfrm>
        </p:spPr>
        <p:txBody>
          <a:bodyPr/>
          <a:lstStyle/>
          <a:p>
            <a:r>
              <a:rPr lang="en-US" sz="4000" dirty="0" smtClean="0"/>
              <a:t>Translation based on Torso direction: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Allows the participant to look around the environment without changing direction</a:t>
            </a:r>
          </a:p>
          <a:p>
            <a:r>
              <a:rPr lang="en-US" sz="4000" dirty="0" smtClean="0"/>
              <a:t>Translation based on Gaze direction: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Allows users to walk directly towards objects of interest</a:t>
            </a:r>
          </a:p>
        </p:txBody>
      </p:sp>
      <p:sp>
        <p:nvSpPr>
          <p:cNvPr id="66" name="Text Placeholder 65"/>
          <p:cNvSpPr>
            <a:spLocks noGrp="1"/>
          </p:cNvSpPr>
          <p:nvPr>
            <p:ph type="body" sz="quarter" idx="24"/>
          </p:nvPr>
        </p:nvSpPr>
        <p:spPr>
          <a:xfrm>
            <a:off x="15163800" y="13768907"/>
            <a:ext cx="13579474" cy="1107957"/>
          </a:xfrm>
        </p:spPr>
        <p:txBody>
          <a:bodyPr/>
          <a:lstStyle/>
          <a:p>
            <a:r>
              <a:rPr lang="en-US" sz="6000" dirty="0" smtClean="0"/>
              <a:t>Two Modes of Translation</a:t>
            </a:r>
            <a:endParaRPr lang="en-US" sz="6000" dirty="0"/>
          </a:p>
        </p:txBody>
      </p:sp>
      <p:sp>
        <p:nvSpPr>
          <p:cNvPr id="67" name="Text Placeholder 66"/>
          <p:cNvSpPr>
            <a:spLocks noGrp="1"/>
          </p:cNvSpPr>
          <p:nvPr>
            <p:ph type="body" sz="quarter" idx="25"/>
          </p:nvPr>
        </p:nvSpPr>
        <p:spPr>
          <a:xfrm>
            <a:off x="29395746" y="6269382"/>
            <a:ext cx="13576027" cy="1015624"/>
          </a:xfrm>
        </p:spPr>
        <p:txBody>
          <a:bodyPr/>
          <a:lstStyle/>
          <a:p>
            <a:r>
              <a:rPr lang="en-US" sz="5400" dirty="0" smtClean="0"/>
              <a:t>Results</a:t>
            </a:r>
            <a:endParaRPr lang="en-US" sz="5400" dirty="0"/>
          </a:p>
        </p:txBody>
      </p:sp>
      <p:sp>
        <p:nvSpPr>
          <p:cNvPr id="69" name="Text Placeholder 68"/>
          <p:cNvSpPr>
            <a:spLocks noGrp="1"/>
          </p:cNvSpPr>
          <p:nvPr>
            <p:ph type="body" sz="quarter" idx="27"/>
          </p:nvPr>
        </p:nvSpPr>
        <p:spPr>
          <a:xfrm>
            <a:off x="29395746" y="29406514"/>
            <a:ext cx="13576027" cy="1015624"/>
          </a:xfrm>
        </p:spPr>
        <p:txBody>
          <a:bodyPr/>
          <a:lstStyle/>
          <a:p>
            <a:r>
              <a:rPr lang="en-US" sz="5400" smtClean="0"/>
              <a:t>References</a:t>
            </a:r>
            <a:endParaRPr lang="en-US" sz="5400" dirty="0"/>
          </a:p>
        </p:txBody>
      </p:sp>
      <p:sp>
        <p:nvSpPr>
          <p:cNvPr id="70" name="Text Placeholder 69"/>
          <p:cNvSpPr>
            <a:spLocks noGrp="1"/>
          </p:cNvSpPr>
          <p:nvPr>
            <p:ph type="body" sz="quarter" idx="28"/>
          </p:nvPr>
        </p:nvSpPr>
        <p:spPr>
          <a:xfrm>
            <a:off x="29322808" y="30384724"/>
            <a:ext cx="13716873" cy="6075412"/>
          </a:xfrm>
        </p:spPr>
        <p:txBody>
          <a:bodyPr/>
          <a:lstStyle/>
          <a:p>
            <a:r>
              <a:rPr lang="en-US" sz="3200" dirty="0" smtClean="0"/>
              <a:t>FEASEL, J., WHITTON, M. C., AND WENDT, J. D. 2008. </a:t>
            </a:r>
            <a:r>
              <a:rPr lang="en-US" sz="3200" dirty="0" err="1" smtClean="0"/>
              <a:t>Llcmwip</a:t>
            </a:r>
            <a:r>
              <a:rPr lang="en-US" sz="3200" dirty="0" smtClean="0"/>
              <a:t>: Low-latency, continuous-motion walking-in-place. In Proceedings of the 2008 IEEE Symposium on 3D User Interfaces, IEEE Computer Society, Washington, DC, USA, 3DUI ’08, 97–104.</a:t>
            </a:r>
          </a:p>
          <a:p>
            <a:r>
              <a:rPr lang="en-US" sz="3200" dirty="0" smtClean="0"/>
              <a:t>SLATER, M., USOH, M., AND STEED, A. 1995. Taking steps: The influence of a walking technique on presence in virtual reality. ACM Trans. on Human Interaction 2, 3, 201–219.</a:t>
            </a:r>
          </a:p>
          <a:p>
            <a:r>
              <a:rPr lang="en-US" sz="3200" dirty="0" smtClean="0"/>
              <a:t>WILLIAMS, B., BAILEY, S., NARASIMHAM, G., LI, M., AND BODENHEIMER, B. 2011. Evaluation of walking in place on a </a:t>
            </a:r>
            <a:r>
              <a:rPr lang="en-US" sz="3200" dirty="0" err="1" smtClean="0"/>
              <a:t>wii</a:t>
            </a:r>
            <a:r>
              <a:rPr lang="en-US" sz="3200" dirty="0" smtClean="0"/>
              <a:t> balance board to explore a virtual environment. ACM Trans. </a:t>
            </a:r>
            <a:r>
              <a:rPr lang="fr-FR" sz="3200" dirty="0" err="1" smtClean="0"/>
              <a:t>Appl</a:t>
            </a:r>
            <a:r>
              <a:rPr lang="fr-FR" sz="3200" dirty="0" smtClean="0"/>
              <a:t>. Percept. 8, 3 (</a:t>
            </a:r>
            <a:r>
              <a:rPr lang="fr-FR" sz="3200" dirty="0" err="1" smtClean="0"/>
              <a:t>Aug</a:t>
            </a:r>
            <a:r>
              <a:rPr lang="fr-FR" sz="3200" dirty="0" smtClean="0"/>
              <a:t>.), 19:1–19:14. </a:t>
            </a:r>
            <a:endParaRPr lang="en-US" sz="3200" dirty="0"/>
          </a:p>
        </p:txBody>
      </p:sp>
      <p:sp>
        <p:nvSpPr>
          <p:cNvPr id="110" name="Text Placeholder 109"/>
          <p:cNvSpPr>
            <a:spLocks noGrp="1"/>
          </p:cNvSpPr>
          <p:nvPr>
            <p:ph type="body" sz="quarter" idx="150"/>
          </p:nvPr>
        </p:nvSpPr>
        <p:spPr>
          <a:xfrm>
            <a:off x="3886200" y="3947938"/>
            <a:ext cx="31998970" cy="1493520"/>
          </a:xfrm>
        </p:spPr>
        <p:txBody>
          <a:bodyPr>
            <a:noAutofit/>
          </a:bodyPr>
          <a:lstStyle/>
          <a:p>
            <a:r>
              <a:rPr lang="en-US" sz="4800" dirty="0" smtClean="0"/>
              <a:t>e-</a:t>
            </a:r>
            <a:r>
              <a:rPr lang="en-US" sz="4800" dirty="0" err="1" smtClean="0"/>
              <a:t>mail:sandersb@rhodes.edu</a:t>
            </a:r>
            <a:r>
              <a:rPr lang="en-US" sz="4800" dirty="0" smtClean="0"/>
              <a:t> - Department of Computer Science, Rhodes College, Memphis, TN</a:t>
            </a:r>
            <a:endParaRPr lang="en-US" sz="4800" dirty="0"/>
          </a:p>
        </p:txBody>
      </p:sp>
      <p:sp>
        <p:nvSpPr>
          <p:cNvPr id="111" name="Text Placeholder 110"/>
          <p:cNvSpPr>
            <a:spLocks noGrp="1"/>
          </p:cNvSpPr>
          <p:nvPr>
            <p:ph type="body" sz="quarter" idx="151"/>
          </p:nvPr>
        </p:nvSpPr>
        <p:spPr>
          <a:xfrm>
            <a:off x="3352800" y="2454418"/>
            <a:ext cx="31998970" cy="1493520"/>
          </a:xfrm>
        </p:spPr>
        <p:txBody>
          <a:bodyPr>
            <a:normAutofit/>
          </a:bodyPr>
          <a:lstStyle/>
          <a:p>
            <a:r>
              <a:rPr lang="en-US" dirty="0" smtClean="0"/>
              <a:t>Matthew </a:t>
            </a:r>
            <a:r>
              <a:rPr lang="en-US" dirty="0" err="1" smtClean="0"/>
              <a:t>McCaleb</a:t>
            </a:r>
            <a:r>
              <a:rPr lang="en-US" dirty="0" smtClean="0"/>
              <a:t>, Ye </a:t>
            </a:r>
            <a:r>
              <a:rPr lang="en-US" dirty="0" err="1" smtClean="0"/>
              <a:t>Zheng</a:t>
            </a:r>
            <a:r>
              <a:rPr lang="en-US" dirty="0" smtClean="0"/>
              <a:t>, Courtney Strachan, Betsy Williams</a:t>
            </a:r>
            <a:endParaRPr lang="en-US" dirty="0"/>
          </a:p>
        </p:txBody>
      </p:sp>
      <p:sp>
        <p:nvSpPr>
          <p:cNvPr id="112" name="Text Placeholder 111"/>
          <p:cNvSpPr>
            <a:spLocks noGrp="1"/>
          </p:cNvSpPr>
          <p:nvPr>
            <p:ph type="body" sz="quarter" idx="153"/>
          </p:nvPr>
        </p:nvSpPr>
        <p:spPr>
          <a:xfrm>
            <a:off x="1496956" y="360992"/>
            <a:ext cx="40870244" cy="2275887"/>
          </a:xfrm>
        </p:spPr>
        <p:txBody>
          <a:bodyPr>
            <a:noAutofit/>
          </a:bodyPr>
          <a:lstStyle/>
          <a:p>
            <a:r>
              <a:rPr lang="en-US" sz="9600" b="1" smtClean="0"/>
              <a:t>Exploring a Virtual Environment by walking in place using the Microsoft Kinect</a:t>
            </a:r>
            <a:endParaRPr lang="en-US" sz="9600" b="1" dirty="0"/>
          </a:p>
        </p:txBody>
      </p:sp>
      <p:pic>
        <p:nvPicPr>
          <p:cNvPr id="1027" name="Picture 3" descr="F:\Works\Code\vr\pic\Rhodes-College-A50E673B.jp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2474" t="36578" r="30897" b="35194"/>
          <a:stretch>
            <a:fillRect/>
          </a:stretch>
        </p:blipFill>
        <p:spPr bwMode="auto">
          <a:xfrm>
            <a:off x="0" y="2489200"/>
            <a:ext cx="4614330" cy="3111500"/>
          </a:xfrm>
          <a:prstGeom prst="rect">
            <a:avLst/>
          </a:prstGeom>
          <a:noFill/>
        </p:spPr>
      </p:pic>
      <p:sp>
        <p:nvSpPr>
          <p:cNvPr id="37" name="Text Placeholder 39"/>
          <p:cNvSpPr>
            <a:spLocks noGrp="1"/>
          </p:cNvSpPr>
          <p:nvPr>
            <p:ph type="body" sz="quarter" idx="10"/>
          </p:nvPr>
        </p:nvSpPr>
        <p:spPr>
          <a:xfrm>
            <a:off x="903210" y="16459200"/>
            <a:ext cx="13574790" cy="6493989"/>
          </a:xfrm>
        </p:spPr>
        <p:txBody>
          <a:bodyPr/>
          <a:lstStyle/>
          <a:p>
            <a:r>
              <a:rPr lang="en-US" sz="4000" dirty="0" smtClean="0"/>
              <a:t>WIP on </a:t>
            </a:r>
            <a:r>
              <a:rPr lang="en-US" sz="4000" dirty="0" err="1" smtClean="0"/>
              <a:t>Wii</a:t>
            </a:r>
            <a:r>
              <a:rPr lang="en-US" sz="4000" dirty="0" smtClean="0"/>
              <a:t> [Williams et al.]: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Showed that subjects have better spatial awareness than using a joystick and similar spatial awareness to foot exploration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Less expensive WIP implementation but has approximately 1 step lag in step detection</a:t>
            </a:r>
          </a:p>
          <a:p>
            <a:r>
              <a:rPr lang="en-US" sz="4000" dirty="0" smtClean="0"/>
              <a:t>WIP using motion capture data [</a:t>
            </a:r>
            <a:r>
              <a:rPr lang="en-US" sz="4000" dirty="0" err="1" smtClean="0"/>
              <a:t>Feasel</a:t>
            </a:r>
            <a:r>
              <a:rPr lang="en-US" sz="4000" dirty="0" smtClean="0"/>
              <a:t> et al.]:</a:t>
            </a:r>
            <a:endParaRPr lang="en-US" sz="4000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In a usability study,  found WIP is not as good as walking but just as good as using a joystick</a:t>
            </a:r>
          </a:p>
        </p:txBody>
      </p:sp>
      <p:pic>
        <p:nvPicPr>
          <p:cNvPr id="1029" name="Picture 5" descr="F:\Works\Code\vr\pic\logo2.jp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26186" b="32827"/>
          <a:stretch>
            <a:fillRect/>
          </a:stretch>
        </p:blipFill>
        <p:spPr bwMode="auto">
          <a:xfrm>
            <a:off x="40386000" y="2133600"/>
            <a:ext cx="3505200" cy="1676110"/>
          </a:xfrm>
          <a:prstGeom prst="rect">
            <a:avLst/>
          </a:prstGeom>
          <a:noFill/>
        </p:spPr>
      </p:pic>
      <p:pic>
        <p:nvPicPr>
          <p:cNvPr id="1030" name="Picture 6" descr="F:\Works\Code\vr\pic\sap12_logo.gif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5566350" y="3733800"/>
            <a:ext cx="8324850" cy="1866900"/>
          </a:xfrm>
          <a:prstGeom prst="rect">
            <a:avLst/>
          </a:prstGeom>
          <a:noFill/>
        </p:spPr>
      </p:pic>
      <p:sp>
        <p:nvSpPr>
          <p:cNvPr id="34" name="Text Placeholder 39"/>
          <p:cNvSpPr>
            <a:spLocks noGrp="1"/>
          </p:cNvSpPr>
          <p:nvPr>
            <p:ph type="body" sz="quarter" idx="10"/>
          </p:nvPr>
        </p:nvSpPr>
        <p:spPr>
          <a:xfrm>
            <a:off x="914400" y="10058400"/>
            <a:ext cx="13727190" cy="5878435"/>
          </a:xfrm>
        </p:spPr>
        <p:txBody>
          <a:bodyPr/>
          <a:lstStyle/>
          <a:p>
            <a:r>
              <a:rPr lang="en-US" sz="4000" dirty="0" smtClean="0"/>
              <a:t>Participants lift feet in a natural walking motion, and translate in the virtual environment as their foot leaves the ground</a:t>
            </a:r>
          </a:p>
          <a:p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Advantages: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Allows exploration of large virtual environments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Less expensive than other methods (normal walking, redirected walking, </a:t>
            </a:r>
            <a:r>
              <a:rPr lang="en-US" sz="4000" dirty="0" err="1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omnidirectional</a:t>
            </a: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treadmill, etc.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Might provide some of the </a:t>
            </a:r>
            <a:r>
              <a:rPr lang="en-US" sz="4000" dirty="0" err="1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proprioceptive</a:t>
            </a: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cues of walking</a:t>
            </a:r>
          </a:p>
        </p:txBody>
      </p:sp>
      <p:sp>
        <p:nvSpPr>
          <p:cNvPr id="36" name="Text Placeholder 57"/>
          <p:cNvSpPr>
            <a:spLocks noGrp="1"/>
          </p:cNvSpPr>
          <p:nvPr>
            <p:ph type="body" sz="quarter" idx="11"/>
          </p:nvPr>
        </p:nvSpPr>
        <p:spPr>
          <a:xfrm>
            <a:off x="1000513" y="9372600"/>
            <a:ext cx="13573128" cy="1107957"/>
          </a:xfrm>
        </p:spPr>
        <p:txBody>
          <a:bodyPr/>
          <a:lstStyle/>
          <a:p>
            <a:r>
              <a:rPr lang="en-US" sz="6000" dirty="0" smtClean="0"/>
              <a:t>Walking in Place (WIP)</a:t>
            </a:r>
            <a:endParaRPr lang="en-US" sz="6000" dirty="0"/>
          </a:p>
        </p:txBody>
      </p:sp>
      <p:sp>
        <p:nvSpPr>
          <p:cNvPr id="38" name="Text Placeholder 57"/>
          <p:cNvSpPr>
            <a:spLocks noGrp="1"/>
          </p:cNvSpPr>
          <p:nvPr>
            <p:ph type="body" sz="quarter" idx="11"/>
          </p:nvPr>
        </p:nvSpPr>
        <p:spPr>
          <a:xfrm>
            <a:off x="1000513" y="15697200"/>
            <a:ext cx="13573128" cy="1107957"/>
          </a:xfrm>
        </p:spPr>
        <p:txBody>
          <a:bodyPr/>
          <a:lstStyle/>
          <a:p>
            <a:r>
              <a:rPr lang="en-US" sz="6000" dirty="0" smtClean="0"/>
              <a:t>Previous Research</a:t>
            </a:r>
            <a:endParaRPr lang="en-US" sz="6000" dirty="0"/>
          </a:p>
        </p:txBody>
      </p:sp>
      <p:pic>
        <p:nvPicPr>
          <p:cNvPr id="41" name="Picture 3"/>
          <p:cNvPicPr>
            <a:picLocks noChangeAspect="1" noChangeArrowheads="1"/>
          </p:cNvPicPr>
          <p:nvPr/>
        </p:nvPicPr>
        <p:blipFill>
          <a:blip r:embed="rId7" cstate="print"/>
          <a:srcRect l="15676" t="2762" r="58919" b="43905"/>
          <a:stretch>
            <a:fillRect/>
          </a:stretch>
        </p:blipFill>
        <p:spPr bwMode="auto">
          <a:xfrm>
            <a:off x="9372600" y="28466092"/>
            <a:ext cx="4572000" cy="3917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2" name="Picture 2"/>
          <p:cNvPicPr>
            <a:picLocks noChangeAspect="1" noChangeArrowheads="1"/>
          </p:cNvPicPr>
          <p:nvPr/>
        </p:nvPicPr>
        <p:blipFill>
          <a:blip r:embed="rId8" cstate="print"/>
          <a:srcRect l="15675" t="3048" r="58919" b="43619"/>
          <a:stretch>
            <a:fillRect/>
          </a:stretch>
        </p:blipFill>
        <p:spPr bwMode="auto">
          <a:xfrm>
            <a:off x="2693726" y="28489307"/>
            <a:ext cx="4546944" cy="389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3" name="TextBox 42"/>
          <p:cNvSpPr txBox="1"/>
          <p:nvPr/>
        </p:nvSpPr>
        <p:spPr>
          <a:xfrm>
            <a:off x="7086600" y="29770780"/>
            <a:ext cx="23574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VS</a:t>
            </a:r>
            <a:endParaRPr lang="en-US" dirty="0"/>
          </a:p>
        </p:txBody>
      </p:sp>
      <p:sp>
        <p:nvSpPr>
          <p:cNvPr id="46" name="Text Placeholder 64"/>
          <p:cNvSpPr>
            <a:spLocks noGrp="1"/>
          </p:cNvSpPr>
          <p:nvPr>
            <p:ph type="body" sz="quarter" idx="23"/>
          </p:nvPr>
        </p:nvSpPr>
        <p:spPr>
          <a:xfrm>
            <a:off x="15272158" y="21349015"/>
            <a:ext cx="13554849" cy="1815785"/>
          </a:xfrm>
        </p:spPr>
        <p:txBody>
          <a:bodyPr/>
          <a:lstStyle/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Two Microsoft Kinect systems (150 USD)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err="1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eMagin</a:t>
            </a: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Z800 HMD (40° diagonal FOV)</a:t>
            </a:r>
            <a:endParaRPr lang="en-US" sz="4000" dirty="0" smtClean="0"/>
          </a:p>
        </p:txBody>
      </p:sp>
      <p:sp>
        <p:nvSpPr>
          <p:cNvPr id="47" name="Text Placeholder 65"/>
          <p:cNvSpPr>
            <a:spLocks noGrp="1"/>
          </p:cNvSpPr>
          <p:nvPr>
            <p:ph type="body" sz="quarter" idx="24"/>
          </p:nvPr>
        </p:nvSpPr>
        <p:spPr>
          <a:xfrm>
            <a:off x="15179674" y="20580866"/>
            <a:ext cx="13579474" cy="1107957"/>
          </a:xfrm>
        </p:spPr>
        <p:txBody>
          <a:bodyPr/>
          <a:lstStyle/>
          <a:p>
            <a:r>
              <a:rPr lang="en-US" sz="6000" dirty="0" smtClean="0"/>
              <a:t>Materials</a:t>
            </a:r>
            <a:endParaRPr lang="en-US" sz="6000" dirty="0"/>
          </a:p>
        </p:txBody>
      </p:sp>
      <p:pic>
        <p:nvPicPr>
          <p:cNvPr id="1026" name="Picture 2" descr="C:\Users\Matt\Downloads\room1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22021800" y="23154823"/>
            <a:ext cx="6111770" cy="5370026"/>
          </a:xfrm>
          <a:prstGeom prst="rect">
            <a:avLst/>
          </a:prstGeom>
          <a:noFill/>
        </p:spPr>
      </p:pic>
      <p:pic>
        <p:nvPicPr>
          <p:cNvPr id="2" name="Picture 3" descr="C:\Users\Matt\Downloads\room2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5697200" y="23243723"/>
            <a:ext cx="6020322" cy="5272227"/>
          </a:xfrm>
          <a:prstGeom prst="rect">
            <a:avLst/>
          </a:prstGeom>
          <a:noFill/>
        </p:spPr>
      </p:pic>
      <p:sp>
        <p:nvSpPr>
          <p:cNvPr id="62" name="Text Placeholder 61"/>
          <p:cNvSpPr>
            <a:spLocks noGrp="1"/>
          </p:cNvSpPr>
          <p:nvPr>
            <p:ph type="body" sz="quarter" idx="20"/>
          </p:nvPr>
        </p:nvSpPr>
        <p:spPr>
          <a:xfrm>
            <a:off x="949029" y="23012400"/>
            <a:ext cx="13573123" cy="1107957"/>
          </a:xfrm>
        </p:spPr>
        <p:txBody>
          <a:bodyPr/>
          <a:lstStyle/>
          <a:p>
            <a:r>
              <a:rPr lang="en-US" sz="6000" dirty="0" smtClean="0"/>
              <a:t>Our WIP method: Kinect WIP(K-WIP)</a:t>
            </a:r>
            <a:endParaRPr lang="en-US" sz="6000" dirty="0"/>
          </a:p>
        </p:txBody>
      </p:sp>
      <p:sp>
        <p:nvSpPr>
          <p:cNvPr id="53" name="Text Placeholder 65"/>
          <p:cNvSpPr>
            <a:spLocks noGrp="1"/>
          </p:cNvSpPr>
          <p:nvPr>
            <p:ph type="body" sz="quarter" idx="24"/>
          </p:nvPr>
        </p:nvSpPr>
        <p:spPr>
          <a:xfrm>
            <a:off x="15172550" y="28950242"/>
            <a:ext cx="13579474" cy="1107957"/>
          </a:xfrm>
        </p:spPr>
        <p:txBody>
          <a:bodyPr/>
          <a:lstStyle/>
          <a:p>
            <a:r>
              <a:rPr lang="en-US" sz="6000" dirty="0" smtClean="0"/>
              <a:t>Method</a:t>
            </a:r>
            <a:endParaRPr lang="en-US" sz="6000" dirty="0"/>
          </a:p>
        </p:txBody>
      </p:sp>
      <p:sp>
        <p:nvSpPr>
          <p:cNvPr id="54" name="Text Placeholder 64"/>
          <p:cNvSpPr>
            <a:spLocks noGrp="1"/>
          </p:cNvSpPr>
          <p:nvPr>
            <p:ph type="body" sz="quarter" idx="23"/>
          </p:nvPr>
        </p:nvSpPr>
        <p:spPr>
          <a:xfrm>
            <a:off x="29413200" y="18360213"/>
            <a:ext cx="13554849" cy="6370878"/>
          </a:xfrm>
        </p:spPr>
        <p:txBody>
          <a:bodyPr/>
          <a:lstStyle/>
          <a:p>
            <a:r>
              <a:rPr lang="en-US" sz="4000" dirty="0" smtClean="0"/>
              <a:t>WIP seems to be an effective method for virtual environment exploration.</a:t>
            </a:r>
          </a:p>
          <a:p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Step detection of  K-WIP does not have as much lag as the </a:t>
            </a:r>
            <a:r>
              <a:rPr lang="en-US" sz="4000" dirty="0" err="1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Wii</a:t>
            </a: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-WIP [Williams et al.].</a:t>
            </a:r>
          </a:p>
          <a:p>
            <a:r>
              <a:rPr lang="en-US" sz="4000" dirty="0" smtClean="0"/>
              <a:t>Interestingly, translation in  Gaze direction based is preferred, even though translating in the torso facing direction mimics real walking more closely.</a:t>
            </a:r>
          </a:p>
          <a:p>
            <a:r>
              <a:rPr lang="en-US" sz="4000" dirty="0" smtClean="0"/>
              <a:t>We report surprisingly small turning errors, even though we used one of the least expensive HMDs on the market.</a:t>
            </a:r>
          </a:p>
        </p:txBody>
      </p:sp>
      <p:sp>
        <p:nvSpPr>
          <p:cNvPr id="56" name="Text Placeholder 65"/>
          <p:cNvSpPr>
            <a:spLocks noGrp="1"/>
          </p:cNvSpPr>
          <p:nvPr>
            <p:ph type="body" sz="quarter" idx="24"/>
          </p:nvPr>
        </p:nvSpPr>
        <p:spPr>
          <a:xfrm>
            <a:off x="15179674" y="18409542"/>
            <a:ext cx="13579474" cy="1107957"/>
          </a:xfrm>
        </p:spPr>
        <p:txBody>
          <a:bodyPr/>
          <a:lstStyle/>
          <a:p>
            <a:r>
              <a:rPr lang="en-US" sz="6000" dirty="0" smtClean="0"/>
              <a:t>Experimental Evaluation</a:t>
            </a:r>
            <a:endParaRPr lang="en-US" sz="6000" dirty="0"/>
          </a:p>
        </p:txBody>
      </p:sp>
      <p:sp>
        <p:nvSpPr>
          <p:cNvPr id="57" name="Text Placeholder 64"/>
          <p:cNvSpPr>
            <a:spLocks noGrp="1"/>
          </p:cNvSpPr>
          <p:nvPr>
            <p:ph type="body" sz="quarter" idx="23"/>
          </p:nvPr>
        </p:nvSpPr>
        <p:spPr>
          <a:xfrm>
            <a:off x="15188425" y="19109926"/>
            <a:ext cx="13554849" cy="1692674"/>
          </a:xfrm>
        </p:spPr>
        <p:txBody>
          <a:bodyPr/>
          <a:lstStyle/>
          <a:p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Use a spatial awareness task to compare the two different modes of translation to find which is most effective for WIP</a:t>
            </a:r>
            <a:endParaRPr lang="en-US" sz="4000" dirty="0" smtClean="0"/>
          </a:p>
        </p:txBody>
      </p:sp>
      <p:sp>
        <p:nvSpPr>
          <p:cNvPr id="135" name="TextBox 134"/>
          <p:cNvSpPr txBox="1"/>
          <p:nvPr/>
        </p:nvSpPr>
        <p:spPr>
          <a:xfrm>
            <a:off x="16078200" y="28641224"/>
            <a:ext cx="11201400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Figure 3: Virtual environment, with testing an example testing location and target objects</a:t>
            </a:r>
            <a:endParaRPr lang="en-US" sz="2400" dirty="0"/>
          </a:p>
        </p:txBody>
      </p:sp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29464811" y="7216159"/>
          <a:ext cx="6832193" cy="51282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Acrobat Document" r:id="rId11" imgW="3971896" imgH="2981183" progId="AcroExch.Document.7">
                  <p:embed/>
                </p:oleObj>
              </mc:Choice>
              <mc:Fallback>
                <p:oleObj name="Acrobat Document" r:id="rId11" imgW="3971896" imgH="2981183" progId="AcroExch.Document.7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464811" y="7216159"/>
                        <a:ext cx="6832193" cy="512824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5"/>
          <p:cNvGraphicFramePr>
            <a:graphicFrameLocks noChangeAspect="1"/>
          </p:cNvGraphicFramePr>
          <p:nvPr/>
        </p:nvGraphicFramePr>
        <p:xfrm>
          <a:off x="36118800" y="7238999"/>
          <a:ext cx="6781315" cy="5105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Acrobat Document" r:id="rId13" imgW="3971896" imgH="2981183" progId="AcroExch.Document.7">
                  <p:embed/>
                </p:oleObj>
              </mc:Choice>
              <mc:Fallback>
                <p:oleObj name="Acrobat Document" r:id="rId13" imgW="3971896" imgH="2981183" progId="AcroExch.Document.7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118800" y="7238999"/>
                        <a:ext cx="6781315" cy="510540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37" name="Group 136"/>
          <p:cNvGrpSpPr/>
          <p:nvPr/>
        </p:nvGrpSpPr>
        <p:grpSpPr>
          <a:xfrm>
            <a:off x="8229600" y="33051384"/>
            <a:ext cx="5715000" cy="4250003"/>
            <a:chOff x="1008528" y="24455116"/>
            <a:chExt cx="13411199" cy="9883074"/>
          </a:xfrm>
        </p:grpSpPr>
        <p:pic>
          <p:nvPicPr>
            <p:cNvPr id="138" name="Picture 8" descr="F:\Works\Code\vr\pic\vrresearch 001.JPG"/>
            <p:cNvPicPr>
              <a:picLocks noChangeAspect="1" noChangeArrowheads="1"/>
            </p:cNvPicPr>
            <p:nvPr/>
          </p:nvPicPr>
          <p:blipFill>
            <a:blip r:embed="rId15" cstate="print"/>
            <a:srcRect t="21723"/>
            <a:stretch>
              <a:fillRect/>
            </a:stretch>
          </p:blipFill>
          <p:spPr bwMode="auto">
            <a:xfrm>
              <a:off x="1008529" y="24455116"/>
              <a:ext cx="13315950" cy="781751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39" name="TextBox 138"/>
            <p:cNvSpPr txBox="1"/>
            <p:nvPr/>
          </p:nvSpPr>
          <p:spPr>
            <a:xfrm>
              <a:off x="1008528" y="32405767"/>
              <a:ext cx="13411199" cy="1932423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Figure 1: The two </a:t>
              </a:r>
              <a:r>
                <a:rPr lang="en-US" sz="2400" dirty="0" err="1" smtClean="0"/>
                <a:t>Kinects</a:t>
              </a:r>
              <a:r>
                <a:rPr lang="en-US" sz="2400" dirty="0" smtClean="0"/>
                <a:t> (circled) are placed 90 degrees to each other.</a:t>
              </a:r>
              <a:endParaRPr lang="en-US" sz="2400" dirty="0"/>
            </a:p>
          </p:txBody>
        </p:sp>
      </p:grpSp>
      <p:grpSp>
        <p:nvGrpSpPr>
          <p:cNvPr id="140" name="Group 139"/>
          <p:cNvGrpSpPr/>
          <p:nvPr/>
        </p:nvGrpSpPr>
        <p:grpSpPr>
          <a:xfrm>
            <a:off x="16840200" y="6629399"/>
            <a:ext cx="10515600" cy="7136990"/>
            <a:chOff x="15362256" y="15697200"/>
            <a:chExt cx="13258800" cy="8597319"/>
          </a:xfrm>
        </p:grpSpPr>
        <p:pic>
          <p:nvPicPr>
            <p:cNvPr id="141" name="Picture 9" descr="F:\Works\Code\vr\pic\walking.jpg"/>
            <p:cNvPicPr>
              <a:picLocks noChangeAspect="1" noChangeArrowheads="1"/>
            </p:cNvPicPr>
            <p:nvPr/>
          </p:nvPicPr>
          <p:blipFill>
            <a:blip r:embed="rId16" cstate="print"/>
            <a:srcRect b="917"/>
            <a:stretch>
              <a:fillRect/>
            </a:stretch>
          </p:blipFill>
          <p:spPr bwMode="auto">
            <a:xfrm>
              <a:off x="15392400" y="15697200"/>
              <a:ext cx="13182600" cy="800272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42" name="TextBox 141"/>
            <p:cNvSpPr txBox="1"/>
            <p:nvPr/>
          </p:nvSpPr>
          <p:spPr>
            <a:xfrm>
              <a:off x="15362256" y="23738391"/>
              <a:ext cx="13258800" cy="556128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Figure 2: Test subject  wearing HMD while performing K-WIP</a:t>
              </a:r>
              <a:endParaRPr lang="en-US" sz="2400" dirty="0"/>
            </a:p>
          </p:txBody>
        </p:sp>
      </p:grpSp>
      <p:sp>
        <p:nvSpPr>
          <p:cNvPr id="145" name="Text Placeholder 64"/>
          <p:cNvSpPr>
            <a:spLocks noGrp="1"/>
          </p:cNvSpPr>
          <p:nvPr>
            <p:ph type="body" sz="quarter" idx="23"/>
          </p:nvPr>
        </p:nvSpPr>
        <p:spPr>
          <a:xfrm>
            <a:off x="29413200" y="12344400"/>
            <a:ext cx="13561611" cy="1692674"/>
          </a:xfrm>
        </p:spPr>
        <p:txBody>
          <a:bodyPr/>
          <a:lstStyle/>
          <a:p>
            <a:r>
              <a:rPr lang="en-US" sz="4000" dirty="0" smtClean="0"/>
              <a:t>All 6 subjects preferred Gaze direction based navigation to torso-direction based navigations.</a:t>
            </a:r>
            <a:endParaRPr lang="en-US" sz="4000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6" name="Text Placeholder 64"/>
          <p:cNvSpPr>
            <a:spLocks noGrp="1"/>
          </p:cNvSpPr>
          <p:nvPr>
            <p:ph type="body" sz="quarter" idx="23"/>
          </p:nvPr>
        </p:nvSpPr>
        <p:spPr>
          <a:xfrm>
            <a:off x="29354863" y="15018462"/>
            <a:ext cx="13561611" cy="2431338"/>
          </a:xfrm>
        </p:spPr>
        <p:txBody>
          <a:bodyPr/>
          <a:lstStyle/>
          <a:p>
            <a:r>
              <a:rPr lang="en-US" sz="4000" i="1" dirty="0" smtClean="0"/>
              <a:t>“I play video games a lot and I feel more accurate using a controller but I feel more natural using the WIP”</a:t>
            </a:r>
            <a:endParaRPr lang="en-US" sz="4000" i="1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sz="4000" i="1" dirty="0" smtClean="0"/>
              <a:t>“I found this task a lot less confusing than video games.”</a:t>
            </a:r>
            <a:endParaRPr lang="en-US" sz="4000" i="1" dirty="0" smtClean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7" name="Text Placeholder 65"/>
          <p:cNvSpPr>
            <a:spLocks noGrp="1"/>
          </p:cNvSpPr>
          <p:nvPr>
            <p:ph type="body" sz="quarter" idx="24"/>
          </p:nvPr>
        </p:nvSpPr>
        <p:spPr>
          <a:xfrm>
            <a:off x="29337000" y="14097000"/>
            <a:ext cx="13579474" cy="1107957"/>
          </a:xfrm>
        </p:spPr>
        <p:txBody>
          <a:bodyPr/>
          <a:lstStyle/>
          <a:p>
            <a:r>
              <a:rPr lang="en-US" sz="6000" dirty="0" smtClean="0"/>
              <a:t>Participant Comments</a:t>
            </a:r>
            <a:endParaRPr lang="en-US" sz="6000" dirty="0"/>
          </a:p>
        </p:txBody>
      </p:sp>
      <p:sp>
        <p:nvSpPr>
          <p:cNvPr id="148" name="Text Placeholder 64"/>
          <p:cNvSpPr>
            <a:spLocks noGrp="1"/>
          </p:cNvSpPr>
          <p:nvPr>
            <p:ph type="body" sz="quarter" idx="23"/>
          </p:nvPr>
        </p:nvSpPr>
        <p:spPr>
          <a:xfrm>
            <a:off x="15392400" y="29641800"/>
            <a:ext cx="13631049" cy="7696199"/>
          </a:xfrm>
        </p:spPr>
        <p:txBody>
          <a:bodyPr/>
          <a:lstStyle/>
          <a:p>
            <a:r>
              <a:rPr lang="en-US" sz="4000" dirty="0" smtClean="0"/>
              <a:t>Six subjects participated in a counterbalanced within-subjects design</a:t>
            </a:r>
          </a:p>
          <a:p>
            <a:r>
              <a:rPr lang="en-US" sz="4000" dirty="0" smtClean="0"/>
              <a:t>Conditions: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K-WIP with gaze direction translation</a:t>
            </a:r>
          </a:p>
          <a:p>
            <a:pPr lvl="1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K-WIP with torso direction translation</a:t>
            </a:r>
          </a:p>
          <a:p>
            <a:pPr marL="742950" indent="-742950"/>
            <a:r>
              <a:rPr lang="en-US" sz="4000" dirty="0" smtClean="0"/>
              <a:t>Task:</a:t>
            </a:r>
          </a:p>
          <a:p>
            <a:pPr marL="1885706" lvl="1" indent="-742950">
              <a:buFont typeface="Arial" pitchFamily="34" charset="0"/>
              <a:buChar char="•"/>
            </a:pP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Memorize location of 6 target objects</a:t>
            </a:r>
          </a:p>
          <a:p>
            <a:pPr marL="1885706" lvl="1" indent="-742950">
              <a:buFont typeface="Arial" pitchFamily="34" charset="0"/>
              <a:buChar char="•"/>
            </a:pPr>
            <a:r>
              <a:rPr lang="en-US" sz="4000" dirty="0" err="1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Locomote</a:t>
            </a:r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to six different positions in the environment and turn to face three remembered targets (18 trials)</a:t>
            </a:r>
          </a:p>
          <a:p>
            <a:pPr marL="742950" indent="-742950"/>
            <a:r>
              <a:rPr lang="en-US" sz="4000" dirty="0" smtClean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Turning error and latency were recorded</a:t>
            </a:r>
          </a:p>
          <a:p>
            <a:pPr marL="742950" indent="-742950">
              <a:buFont typeface="+mj-lt"/>
              <a:buAutoNum type="arabicPeriod"/>
            </a:pPr>
            <a:endParaRPr lang="en-US" sz="4000" dirty="0" smtClean="0"/>
          </a:p>
          <a:p>
            <a:endParaRPr lang="en-US" sz="4000" dirty="0" smtClean="0"/>
          </a:p>
        </p:txBody>
      </p:sp>
      <p:sp>
        <p:nvSpPr>
          <p:cNvPr id="152" name="Text Placeholder 63"/>
          <p:cNvSpPr>
            <a:spLocks noGrp="1"/>
          </p:cNvSpPr>
          <p:nvPr>
            <p:ph type="body" sz="quarter" idx="22"/>
          </p:nvPr>
        </p:nvSpPr>
        <p:spPr>
          <a:xfrm>
            <a:off x="29413200" y="24866836"/>
            <a:ext cx="13571534" cy="1015624"/>
          </a:xfrm>
        </p:spPr>
        <p:txBody>
          <a:bodyPr/>
          <a:lstStyle/>
          <a:p>
            <a:r>
              <a:rPr lang="en-US" sz="5400" dirty="0" smtClean="0"/>
              <a:t>Future Direction</a:t>
            </a:r>
            <a:endParaRPr lang="en-US" sz="5400" dirty="0"/>
          </a:p>
        </p:txBody>
      </p:sp>
      <p:sp>
        <p:nvSpPr>
          <p:cNvPr id="153" name="Text Placeholder 64"/>
          <p:cNvSpPr>
            <a:spLocks noGrp="1"/>
          </p:cNvSpPr>
          <p:nvPr>
            <p:ph type="body" sz="quarter" idx="23"/>
          </p:nvPr>
        </p:nvSpPr>
        <p:spPr>
          <a:xfrm>
            <a:off x="29413200" y="25598356"/>
            <a:ext cx="13554849" cy="3662444"/>
          </a:xfrm>
        </p:spPr>
        <p:txBody>
          <a:bodyPr/>
          <a:lstStyle/>
          <a:p>
            <a:r>
              <a:rPr lang="en-US" sz="4000" dirty="0" smtClean="0"/>
              <a:t>First, we plan to improve our step detection algorithm to translate the user forward at variable speed according to how fast they step.</a:t>
            </a:r>
          </a:p>
          <a:p>
            <a:r>
              <a:rPr lang="en-US" sz="4000" dirty="0" smtClean="0"/>
              <a:t>Then we plan to compare K-WIP to other methods of exploring virtual environment (joystick, walking, </a:t>
            </a:r>
            <a:r>
              <a:rPr lang="en-US" sz="4000" dirty="0" err="1" smtClean="0"/>
              <a:t>Wii</a:t>
            </a:r>
            <a:r>
              <a:rPr lang="en-US" sz="4000" dirty="0" smtClean="0"/>
              <a:t>-WIP, etc).</a:t>
            </a:r>
          </a:p>
        </p:txBody>
      </p:sp>
    </p:spTree>
    <p:extLst>
      <p:ext uri="{BB962C8B-B14F-4D97-AF65-F5344CB8AC3E}">
        <p14:creationId xmlns:p14="http://schemas.microsoft.com/office/powerpoint/2010/main" val="328629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2155</TotalTime>
  <Words>755</Words>
  <Application>Microsoft Office PowerPoint</Application>
  <PresentationFormat>Custom</PresentationFormat>
  <Paragraphs>75</Paragraphs>
  <Slides>1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Office Theme</vt:lpstr>
      <vt:lpstr>Acrobat Document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McCaleb</dc:creator>
  <cp:lastModifiedBy>Courtney</cp:lastModifiedBy>
  <cp:revision>48</cp:revision>
  <dcterms:created xsi:type="dcterms:W3CDTF">2012-07-23T14:10:46Z</dcterms:created>
  <dcterms:modified xsi:type="dcterms:W3CDTF">2013-03-04T18:37:59Z</dcterms:modified>
</cp:coreProperties>
</file>

<file path=docProps/thumbnail.jpeg>
</file>